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9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094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412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9123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4129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367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961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792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1131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367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5693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5339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C9CC1335-E774-47C8-924E-7B3A476FD1F6}" type="datetimeFigureOut">
              <a:rPr lang="zh-CN" altLang="en-US" smtClean="0"/>
              <a:t>2021/12/11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13806D0F-D82A-40F7-A323-986FEF8D65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443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4420DE7-7174-4D2E-B0FD-E5F6ED2D9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>
            <a:normAutofit/>
          </a:bodyPr>
          <a:lstStyle/>
          <a:p>
            <a:r>
              <a:rPr lang="en-US" altLang="zh-CN" dirty="0"/>
              <a:t>64060 final project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116AFC7-979B-41F1-946F-7E769A7CA2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220" y="5374888"/>
            <a:ext cx="3995955" cy="758282"/>
          </a:xfrm>
        </p:spPr>
        <p:txBody>
          <a:bodyPr>
            <a:normAutofit/>
          </a:bodyPr>
          <a:lstStyle/>
          <a:p>
            <a:pPr algn="r"/>
            <a:r>
              <a:rPr lang="en-US" altLang="zh-CN" dirty="0">
                <a:solidFill>
                  <a:schemeClr val="bg1"/>
                </a:solidFill>
              </a:rPr>
              <a:t>Mo Zhang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887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438680B-F886-403F-95FE-E457E210C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2712381" cy="149579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Problem and goal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326DBD0B-F666-47B5-95EA-7FFD658A050C}"/>
              </a:ext>
            </a:extLst>
          </p:cNvPr>
          <p:cNvSpPr txBox="1"/>
          <p:nvPr/>
        </p:nvSpPr>
        <p:spPr>
          <a:xfrm>
            <a:off x="5045964" y="1880021"/>
            <a:ext cx="609447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altLang="zh-CN" dirty="0"/>
              <a:t>1.Usage of k-means clustering to identify what influences house price and which properties can be grouped together?</a:t>
            </a:r>
          </a:p>
          <a:p>
            <a:r>
              <a:rPr lang="en-US" altLang="zh-CN" dirty="0"/>
              <a:t>2.Basic understanding of house details of </a:t>
            </a:r>
            <a:r>
              <a:rPr lang="en-US" altLang="zh-CN" b="0" i="0" dirty="0">
                <a:solidFill>
                  <a:srgbClr val="202124"/>
                </a:solidFill>
                <a:effectLst/>
                <a:latin typeface="Google Sans"/>
              </a:rPr>
              <a:t>Washington.</a:t>
            </a:r>
            <a:endParaRPr lang="en-US" altLang="zh-CN" dirty="0"/>
          </a:p>
          <a:p>
            <a:r>
              <a:rPr lang="en-US" altLang="zh-CN" dirty="0"/>
              <a:t>3. how to better recommend a house to customers?</a:t>
            </a:r>
            <a:endParaRPr lang="zh-CN" altLang="zh-CN" dirty="0"/>
          </a:p>
          <a:p>
            <a:pPr lvl="0"/>
            <a:endParaRPr lang="en-US" altLang="zh-CN" dirty="0"/>
          </a:p>
        </p:txBody>
      </p:sp>
      <p:sp>
        <p:nvSpPr>
          <p:cNvPr id="51" name="内容占位符 50">
            <a:extLst>
              <a:ext uri="{FF2B5EF4-FFF2-40B4-BE49-F238E27FC236}">
                <a16:creationId xmlns:a16="http://schemas.microsoft.com/office/drawing/2014/main" id="{013772DC-8B98-4EC1-BC20-48F79FE09E73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10933238" y="5112158"/>
            <a:ext cx="1454595" cy="29503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8" name="1">
            <a:hlinkClick r:id="" action="ppaction://media"/>
            <a:extLst>
              <a:ext uri="{FF2B5EF4-FFF2-40B4-BE49-F238E27FC236}">
                <a16:creationId xmlns:a16="http://schemas.microsoft.com/office/drawing/2014/main" id="{15A88B42-5C1D-4AA8-894D-336F67271E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35640" y="58277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2707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4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30BC020-BDBF-49EB-9898-BAB5BF559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950C64-5D81-40F1-9601-8BA0D63BAE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BF55515-2E78-403D-B39C-CD80DB5DC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79876" y="497164"/>
            <a:ext cx="3158034" cy="2675244"/>
          </a:xfrm>
          <a:prstGeom prst="rect">
            <a:avLst/>
          </a:prstGeom>
          <a:noFill/>
        </p:spPr>
      </p:pic>
      <p:pic>
        <p:nvPicPr>
          <p:cNvPr id="8" name="图片 7" descr="表格&#10;&#10;描述已自动生成">
            <a:extLst>
              <a:ext uri="{FF2B5EF4-FFF2-40B4-BE49-F238E27FC236}">
                <a16:creationId xmlns:a16="http://schemas.microsoft.com/office/drawing/2014/main" id="{EBC086FD-EC52-478D-BFB4-2C9F4DFE2C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555" y="1801831"/>
            <a:ext cx="4641016" cy="1455949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589674-3264-4626-BA85-DF4F6E9D92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8412" y="4846076"/>
            <a:ext cx="7715177" cy="1271556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zh-CN" sz="15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Cluster1-</a:t>
            </a:r>
            <a:r>
              <a:rPr lang="en-US" altLang="zh-CN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 </a:t>
            </a:r>
            <a:r>
              <a:rPr lang="en-US" altLang="zh-CN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Kmeans</a:t>
            </a:r>
            <a:r>
              <a:rPr lang="en-US" altLang="zh-CN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cluster house </a:t>
            </a:r>
            <a:r>
              <a:rPr lang="en-US" altLang="zh-CN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sqft</a:t>
            </a:r>
            <a:r>
              <a:rPr lang="en-US" altLang="zh-CN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sqft_living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+ 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sqft_lot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+ 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sqft_above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+ 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sqft_basement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)</a:t>
            </a:r>
            <a:endParaRPr lang="en-US" altLang="zh-CN" sz="15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Cluster2-Use </a:t>
            </a:r>
            <a:r>
              <a:rPr lang="en-US" altLang="zh-CN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kmeans</a:t>
            </a:r>
            <a:r>
              <a:rPr lang="en-US" altLang="zh-CN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cluster house condition 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(condition + 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yr_</a:t>
            </a:r>
            <a:r>
              <a:rPr lang="en-US" altLang="zh-CN" sz="1500" dirty="0" err="1">
                <a:solidFill>
                  <a:schemeClr val="bg1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built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+ 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yr_renovated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)</a:t>
            </a:r>
            <a:endParaRPr lang="en-US" altLang="zh-CN" sz="15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r>
              <a:rPr lang="en-US" altLang="zh-CN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Cluster3-Use liner + </a:t>
            </a:r>
            <a:r>
              <a:rPr lang="en-US" altLang="zh-CN" sz="1500" b="0" i="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kmeans</a:t>
            </a:r>
            <a:r>
              <a:rPr lang="en-US" altLang="zh-CN" sz="1500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 cluster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price+bedrooms+bathrooms+sqft_living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+ 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sqft_lot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+ 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sqft_above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+ 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sqft_basement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+ condition + </a:t>
            </a:r>
            <a:r>
              <a:rPr lang="en-US" altLang="zh-CN" sz="15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yr_built+floor+view</a:t>
            </a:r>
            <a:r>
              <a:rPr lang="en-US" altLang="zh-CN" sz="15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)</a:t>
            </a:r>
            <a:endParaRPr lang="en-US" altLang="zh-CN" sz="1500" b="0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90000"/>
              </a:lnSpc>
            </a:pPr>
            <a:endParaRPr lang="zh-CN" altLang="en-US" sz="1500" dirty="0">
              <a:solidFill>
                <a:schemeClr val="bg1"/>
              </a:solidFill>
            </a:endParaRPr>
          </a:p>
        </p:txBody>
      </p:sp>
      <p:pic>
        <p:nvPicPr>
          <p:cNvPr id="9" name="图片 8" descr="表格&#10;&#10;描述已自动生成">
            <a:extLst>
              <a:ext uri="{FF2B5EF4-FFF2-40B4-BE49-F238E27FC236}">
                <a16:creationId xmlns:a16="http://schemas.microsoft.com/office/drawing/2014/main" id="{C1E9B182-05CE-4F6E-B6E2-80F012A029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94253" y="312651"/>
            <a:ext cx="3451940" cy="2945130"/>
          </a:xfrm>
          <a:prstGeom prst="rect">
            <a:avLst/>
          </a:prstGeom>
        </p:spPr>
      </p:pic>
      <p:pic>
        <p:nvPicPr>
          <p:cNvPr id="11" name="图片 10" descr="表格&#10;&#10;描述已自动生成">
            <a:extLst>
              <a:ext uri="{FF2B5EF4-FFF2-40B4-BE49-F238E27FC236}">
                <a16:creationId xmlns:a16="http://schemas.microsoft.com/office/drawing/2014/main" id="{D91ABA63-AE85-4641-B98C-44CD986E1A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682" y="-3"/>
            <a:ext cx="4641016" cy="17254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250EA335-7825-40BE-A361-4B6F618EC1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668000" y="56888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834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8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Web of wires showing connections between groups and singles">
            <a:extLst>
              <a:ext uri="{FF2B5EF4-FFF2-40B4-BE49-F238E27FC236}">
                <a16:creationId xmlns:a16="http://schemas.microsoft.com/office/drawing/2014/main" id="{778DBB0F-15E1-4523-BDDC-3108C7C0C77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4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193204-8F0B-4F5D-B89A-C56B16180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992" y="3944869"/>
            <a:ext cx="11228832" cy="2541270"/>
          </a:xfrm>
        </p:spPr>
        <p:txBody>
          <a:bodyPr vert="horz" lIns="91440" tIns="45720" rIns="91440" bIns="45720" rtlCol="0">
            <a:normAutofit/>
          </a:bodyPr>
          <a:lstStyle/>
          <a:p>
            <a:pPr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en-US" altLang="zh-CN" sz="1800" dirty="0">
                <a:effectLst/>
                <a:latin typeface="Times New Roman" panose="02020603050405020304" pitchFamily="18" charset="0"/>
                <a:ea typeface="等线" panose="02010600030101010101" pitchFamily="2" charset="-122"/>
              </a:rPr>
              <a:t> Knowing the distribution of houses in different cities, help customers with different needs.</a:t>
            </a:r>
          </a:p>
          <a:p>
            <a:pPr algn="just"/>
            <a:r>
              <a:rPr lang="en-US" altLang="zh-CN" sz="1800" kern="100" dirty="0">
                <a:effectLst/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2.Classifying houses, offering different houses for different kinds of guests.</a:t>
            </a:r>
          </a:p>
          <a:p>
            <a:pPr algn="just"/>
            <a:r>
              <a:rPr lang="en-US" altLang="zh-CN" kern="100" dirty="0"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zh-CN" altLang="zh-CN" sz="1800" dirty="0">
                <a:effectLst/>
                <a:ea typeface="Times New Roman" panose="02020603050405020304" pitchFamily="18" charset="0"/>
              </a:rPr>
              <a:t> </a:t>
            </a:r>
            <a:r>
              <a:rPr lang="en-US" altLang="zh-CN" sz="1800" dirty="0">
                <a:effectLst/>
                <a:ea typeface="Times New Roman" panose="02020603050405020304" pitchFamily="18" charset="0"/>
              </a:rPr>
              <a:t>Analyze customer preferences and what characteristics of the house type will be more popular with customers.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altLang="zh-CN" sz="2000" dirty="0">
                <a:solidFill>
                  <a:schemeClr val="tx1"/>
                </a:solidFill>
              </a:rPr>
              <a:t>4.</a:t>
            </a:r>
            <a:r>
              <a:rPr lang="en-US" altLang="zh-CN" sz="1800" kern="0" dirty="0">
                <a:solidFill>
                  <a:srgbClr val="0E101A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/>
              <a:t>Understand the main factors affecting house prices and get a reasonable explanation from the perspective of the market and economics.</a:t>
            </a:r>
            <a:endParaRPr lang="zh-CN" altLang="zh-CN" dirty="0"/>
          </a:p>
          <a:p>
            <a:pPr marL="0" indent="0" algn="ctr">
              <a:buNone/>
            </a:pPr>
            <a:endParaRPr lang="en-US" altLang="zh-CN" sz="2000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endParaRPr lang="en-US" altLang="zh-CN" sz="2000" dirty="0">
              <a:solidFill>
                <a:schemeClr val="tx1"/>
              </a:solidFill>
            </a:endParaRPr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3D8F8C7F-1A37-4FDD-B54C-73DCFF07D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0438" y="965200"/>
            <a:ext cx="8029130" cy="45719"/>
          </a:xfrm>
          <a:prstGeom prst="ellipse">
            <a:avLst/>
          </a:prstGeom>
          <a:noFill/>
          <a:ln w="38100" cap="sq">
            <a:solidFill>
              <a:schemeClr val="tx1"/>
            </a:solidFill>
            <a:miter lim="800000"/>
          </a:ln>
        </p:spPr>
        <p:txBody>
          <a:bodyPr vert="horz" lIns="274320" tIns="182880" rIns="274320" bIns="182880" rtlCol="0" anchor="ctr" anchorCtr="1">
            <a:normAutofit fontScale="90000"/>
          </a:bodyPr>
          <a:lstStyle/>
          <a:p>
            <a:r>
              <a:rPr lang="en-US" altLang="zh-CN" b="1" dirty="0">
                <a:highlight>
                  <a:srgbClr val="FFFF00"/>
                </a:highlight>
              </a:rPr>
              <a:t>Conclusion and Future Deployment</a:t>
            </a:r>
            <a:br>
              <a:rPr lang="zh-CN" altLang="zh-CN" b="1" dirty="0"/>
            </a:br>
            <a:endParaRPr lang="en-US" altLang="zh-CN" sz="3800" dirty="0">
              <a:solidFill>
                <a:schemeClr val="tx1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ADEF116-2098-4EAE-8135-3CB687984CD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5775" y="1207259"/>
            <a:ext cx="3600450" cy="2541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3">
            <a:hlinkClick r:id="" action="ppaction://media"/>
            <a:extLst>
              <a:ext uri="{FF2B5EF4-FFF2-40B4-BE49-F238E27FC236}">
                <a16:creationId xmlns:a16="http://schemas.microsoft.com/office/drawing/2014/main" id="{3DA3BC42-3CB0-47F4-9E67-CEF73ACDBF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40982" y="5816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680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46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9" grpId="0" animBg="1"/>
    </p:bldLst>
  </p:timing>
</p:sld>
</file>

<file path=ppt/theme/theme1.xml><?xml version="1.0" encoding="utf-8"?>
<a:theme xmlns:a="http://schemas.openxmlformats.org/drawingml/2006/main" name="包裹">
  <a:themeElements>
    <a:clrScheme name="包裹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包裹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包裹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TM10001115[[fn=包裹]]</Template>
  <TotalTime>522</TotalTime>
  <Words>206</Words>
  <Application>Microsoft Office PowerPoint</Application>
  <PresentationFormat>宽屏</PresentationFormat>
  <Paragraphs>14</Paragraphs>
  <Slides>4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Google Sans</vt:lpstr>
      <vt:lpstr>等线</vt:lpstr>
      <vt:lpstr>Arial</vt:lpstr>
      <vt:lpstr>Gill Sans MT</vt:lpstr>
      <vt:lpstr>Times New Roman</vt:lpstr>
      <vt:lpstr>包裹</vt:lpstr>
      <vt:lpstr>64060 final project</vt:lpstr>
      <vt:lpstr>Problem and goal</vt:lpstr>
      <vt:lpstr>PowerPoint 演示文稿</vt:lpstr>
      <vt:lpstr>Conclusion and Future Deployment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Zhang, Mo</dc:creator>
  <cp:lastModifiedBy>Zhang, Mo</cp:lastModifiedBy>
  <cp:revision>5</cp:revision>
  <dcterms:created xsi:type="dcterms:W3CDTF">2021-12-07T01:45:19Z</dcterms:created>
  <dcterms:modified xsi:type="dcterms:W3CDTF">2021-12-12T03:18:18Z</dcterms:modified>
</cp:coreProperties>
</file>

<file path=docProps/thumbnail.jpeg>
</file>